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34" r:id="rId12"/>
    <p:sldId id="263" r:id="rId13"/>
    <p:sldId id="299" r:id="rId14"/>
    <p:sldId id="302" r:id="rId15"/>
    <p:sldId id="264" r:id="rId16"/>
    <p:sldId id="335" r:id="rId17"/>
    <p:sldId id="266" r:id="rId18"/>
    <p:sldId id="276" r:id="rId19"/>
    <p:sldId id="303" r:id="rId20"/>
    <p:sldId id="293" r:id="rId21"/>
    <p:sldId id="336" r:id="rId22"/>
    <p:sldId id="277" r:id="rId23"/>
    <p:sldId id="337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9" r:id="rId44"/>
    <p:sldId id="318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4"/>
    <p:restoredTop sz="93868"/>
  </p:normalViewPr>
  <p:slideViewPr>
    <p:cSldViewPr snapToGrid="0" snapToObjects="1">
      <p:cViewPr>
        <p:scale>
          <a:sx n="105" d="100"/>
          <a:sy n="105" d="100"/>
        </p:scale>
        <p:origin x="352" y="1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74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01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53B19-413C-8A59-FE81-805C1384D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C1BC6C-4095-377A-7F39-678A30B48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C1B28-706F-DBF5-983A-B2D7FAA3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29050-D051-970B-5B2C-44A444316D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498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C0A14-6C09-7117-1706-1CE9E5738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0851A-FCFE-31CC-E6E0-B537242C4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4F7B29-F398-89A6-3CCF-F4BC3A06E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4083F-5E3F-060F-93C1-AE32D4DE8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74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57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3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36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22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F9C2C-AEE8-059D-3BB2-7CEEF3B87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9E14C2-3430-325B-3F14-DC7BD4863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0EEE2-FE30-C681-3E82-BB74CB324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A7E23-BEC5-A2D5-1A81-D1BDA59409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3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AF6E-D9B0-4439-7A4F-16CD0518B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2DCC58-5372-5E1B-849E-010713A4F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5AAC0D-4D50-B945-3B96-83AD2F9EB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57ED8-11C9-A839-1460-AC8873E67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48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7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52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039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1E98B-42D2-455B-7547-DC1D99CC8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5602F6-B7BE-D737-6E17-16EB3FF9D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E28EF27-E433-7178-F61A-ECA853063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C74ABCE-A4F0-E260-461D-F0844BB392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8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6"/>
            <a:ext cx="4957383" cy="4198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 the API provided by SpaceX to obtain JSON format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Parse the JSON format data and convert it to a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Complete missing values ​​and extract Falcon 9 data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F35D268-F1A9-C8A6-BD9D-79B143F651BC}"/>
              </a:ext>
            </a:extLst>
          </p:cNvPr>
          <p:cNvSpPr/>
          <p:nvPr/>
        </p:nvSpPr>
        <p:spPr>
          <a:xfrm>
            <a:off x="7223731" y="1793435"/>
            <a:ext cx="2743200" cy="759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Get JSON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B85955-2C2A-9283-27C8-38BD5E113687}"/>
              </a:ext>
            </a:extLst>
          </p:cNvPr>
          <p:cNvSpPr/>
          <p:nvPr/>
        </p:nvSpPr>
        <p:spPr>
          <a:xfrm>
            <a:off x="7223731" y="2943714"/>
            <a:ext cx="2743200" cy="759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conversion to </a:t>
            </a:r>
            <a:r>
              <a:rPr kumimoji="1" lang="en-US" altLang="ja-JP" dirty="0" err="1"/>
              <a:t>dataframe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1679EDB-B91A-86B7-8DBD-AC97CD769114}"/>
              </a:ext>
            </a:extLst>
          </p:cNvPr>
          <p:cNvSpPr/>
          <p:nvPr/>
        </p:nvSpPr>
        <p:spPr>
          <a:xfrm>
            <a:off x="7223731" y="4105414"/>
            <a:ext cx="2743200" cy="759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Filter the data to only Falcon 9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5D1F820-9AA0-E495-07EC-E9EF38C44C2B}"/>
              </a:ext>
            </a:extLst>
          </p:cNvPr>
          <p:cNvSpPr/>
          <p:nvPr/>
        </p:nvSpPr>
        <p:spPr>
          <a:xfrm>
            <a:off x="7269162" y="5261960"/>
            <a:ext cx="2743200" cy="759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Dealing with Missing Values</a:t>
            </a:r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A5FC77A-A0BE-8E88-258C-54770524499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595331" y="3703131"/>
            <a:ext cx="0" cy="402283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6747B06A-30F7-FD2F-B100-DE189D89CDD4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8595331" y="2552852"/>
            <a:ext cx="0" cy="39086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8EE52B4-84D5-0526-68FF-DCB1500204F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595331" y="4864831"/>
            <a:ext cx="45431" cy="397129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F8137B7-8A37-9654-FD18-98FF5D4CEB8D}"/>
              </a:ext>
            </a:extLst>
          </p:cNvPr>
          <p:cNvSpPr/>
          <p:nvPr/>
        </p:nvSpPr>
        <p:spPr>
          <a:xfrm>
            <a:off x="609436" y="6056271"/>
            <a:ext cx="10337369" cy="549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calls notebook 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nekonabesan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IBM_DataScience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/blob/main/Capstone/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jupyter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-labs-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spacex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-data-collection-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api.ipynb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)</a:t>
            </a:r>
            <a:endParaRPr lang="en-US" altLang="ja-JP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855710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the "Falcon9 Launch" page on Wikipedia and get the HTML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all column and variable names from the HTML table header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convert to data frame by parsing the launch HTML tables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0551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DE1AEA8-9999-4575-055C-BF5D8A6164D3}"/>
              </a:ext>
            </a:extLst>
          </p:cNvPr>
          <p:cNvSpPr/>
          <p:nvPr/>
        </p:nvSpPr>
        <p:spPr>
          <a:xfrm>
            <a:off x="7223731" y="1793436"/>
            <a:ext cx="2743200" cy="6381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Get HTML from wiki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9BDE5FE-DE9C-E7C8-4D25-FFE894C564B1}"/>
              </a:ext>
            </a:extLst>
          </p:cNvPr>
          <p:cNvSpPr/>
          <p:nvPr/>
        </p:nvSpPr>
        <p:spPr>
          <a:xfrm>
            <a:off x="7223731" y="2943714"/>
            <a:ext cx="2743200" cy="6381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Extracting a table from the DOM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8E11A5F-2286-A13C-A028-7A24F138D98B}"/>
              </a:ext>
            </a:extLst>
          </p:cNvPr>
          <p:cNvSpPr/>
          <p:nvPr/>
        </p:nvSpPr>
        <p:spPr>
          <a:xfrm>
            <a:off x="7223731" y="4105414"/>
            <a:ext cx="2743200" cy="6381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Convert table to dictionary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11608E2-B8DD-FDD2-4E18-CD3612969F48}"/>
              </a:ext>
            </a:extLst>
          </p:cNvPr>
          <p:cNvSpPr/>
          <p:nvPr/>
        </p:nvSpPr>
        <p:spPr>
          <a:xfrm>
            <a:off x="7238166" y="5261961"/>
            <a:ext cx="2743200" cy="6381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Convert dictionary to Data Frame</a:t>
            </a:r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B8FB3B75-E837-571D-B172-376B265BF26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595331" y="3581819"/>
            <a:ext cx="0" cy="523595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37608F1-9446-55DB-2A4C-E1A13D7801A3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>
            <a:off x="8595331" y="2431540"/>
            <a:ext cx="0" cy="512174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C83A467D-93D3-3C2E-396B-5C359AFFFB9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595331" y="4743519"/>
            <a:ext cx="14435" cy="51844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2099741-A13E-3886-1E73-96A083115A76}"/>
              </a:ext>
            </a:extLst>
          </p:cNvPr>
          <p:cNvSpPr/>
          <p:nvPr/>
        </p:nvSpPr>
        <p:spPr>
          <a:xfrm>
            <a:off x="609436" y="6056271"/>
            <a:ext cx="10337369" cy="549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ja-JP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notebook 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nekonabesan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IBM_DataScience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/blob/main/Capstone/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jupyter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-labs-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webscraping.ipynb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)</a:t>
            </a:r>
            <a:endParaRPr lang="en-US" altLang="ja-JP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67C3D75-196F-36CE-5F54-555C6E0344D2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3E4498D-EE46-2771-81B6-C9494A95CEA3}"/>
              </a:ext>
            </a:extLst>
          </p:cNvPr>
          <p:cNvSpPr/>
          <p:nvPr/>
        </p:nvSpPr>
        <p:spPr>
          <a:xfrm>
            <a:off x="5899854" y="1792287"/>
            <a:ext cx="5460999" cy="3068347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" altLang="ja-JP" dirty="0"/>
              <a:t>Count </a:t>
            </a:r>
          </a:p>
          <a:p>
            <a:r>
              <a:rPr kumimoji="1" lang="en" altLang="ja-JP" dirty="0"/>
              <a:t>the data</a:t>
            </a:r>
            <a:endParaRPr kumimoji="1" lang="ja-JP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39118" cy="41735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Counting the number of launches per launch site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Counting the number of launches per target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Counting the success or failure of missions per target orbit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 a landing outcome label from Outcome column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4BF94ED-F6CE-5BA9-DDD6-3A69E6D057EC}"/>
              </a:ext>
            </a:extLst>
          </p:cNvPr>
          <p:cNvSpPr/>
          <p:nvPr/>
        </p:nvSpPr>
        <p:spPr>
          <a:xfrm>
            <a:off x="7213324" y="1793435"/>
            <a:ext cx="2743200" cy="759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number of launches per launch site</a:t>
            </a:r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0B53AA9-A8B8-59C2-4600-A3D5F84E01C4}"/>
              </a:ext>
            </a:extLst>
          </p:cNvPr>
          <p:cNvSpPr/>
          <p:nvPr/>
        </p:nvSpPr>
        <p:spPr>
          <a:xfrm>
            <a:off x="7213324" y="2943714"/>
            <a:ext cx="2743200" cy="759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number of launches per target orbit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383D2A-6821-7F44-7A64-2455DC6D7B0F}"/>
              </a:ext>
            </a:extLst>
          </p:cNvPr>
          <p:cNvSpPr/>
          <p:nvPr/>
        </p:nvSpPr>
        <p:spPr>
          <a:xfrm>
            <a:off x="7213324" y="4105414"/>
            <a:ext cx="2743200" cy="759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success or failure of missions per target orbit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CFA2F6F-68A8-AE14-345B-6F8C5C9767E1}"/>
              </a:ext>
            </a:extLst>
          </p:cNvPr>
          <p:cNvSpPr/>
          <p:nvPr/>
        </p:nvSpPr>
        <p:spPr>
          <a:xfrm>
            <a:off x="7258755" y="5261960"/>
            <a:ext cx="2743200" cy="75941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Create label from Outcome column</a:t>
            </a:r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87BDDF2-426C-9769-B740-EF272348C8B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584924" y="3703131"/>
            <a:ext cx="0" cy="402283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F2127273-1A0B-5B16-DCA8-0EC44CED7826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8584924" y="2552852"/>
            <a:ext cx="0" cy="39086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BD5665B-3749-4F68-5312-ABCEFDB064B5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8584924" y="4864831"/>
            <a:ext cx="45431" cy="397129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CC61E92-6130-DE9D-9BF1-4796EEFF7B1E}"/>
              </a:ext>
            </a:extLst>
          </p:cNvPr>
          <p:cNvSpPr/>
          <p:nvPr/>
        </p:nvSpPr>
        <p:spPr>
          <a:xfrm>
            <a:off x="609436" y="6056271"/>
            <a:ext cx="10337369" cy="549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notebook 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nekonabesan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IBM_DataScience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/blob/main/Capstone/labs-jupyter-spacex-Data%20wrangling.ipynb)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62F4F5-B0F4-DD0A-8B84-8DEDBA78F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887D5-9CEB-309E-F889-2562DD00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6DC3AF-D588-95F2-4448-00434B4866F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and compare relationships between features such as "Launch Site", "Payload Mass", and "Orbit Type”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Finally, visualize the annual launch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 notebook </a:t>
            </a:r>
            <a:r>
              <a:rPr lang="en-US" altLang="ja-JP" sz="24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altLang="ja-JP" sz="2400" dirty="0" err="1">
                <a:solidFill>
                  <a:srgbClr val="1C7DDB"/>
                </a:solidFill>
                <a:latin typeface="Abadi" panose="020B0604020104020204" pitchFamily="34" charset="0"/>
              </a:rPr>
              <a:t>x.gd</a:t>
            </a:r>
            <a:r>
              <a:rPr lang="en-US" altLang="ja-JP" sz="2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2400" dirty="0" err="1">
                <a:solidFill>
                  <a:srgbClr val="1C7DDB"/>
                </a:solidFill>
                <a:latin typeface="Abadi" panose="020B0604020104020204" pitchFamily="34" charset="0"/>
              </a:rPr>
              <a:t>FdBSn</a:t>
            </a:r>
            <a:r>
              <a:rPr lang="en-US" altLang="ja-JP" sz="2400" dirty="0">
                <a:solidFill>
                  <a:srgbClr val="1C7DDB"/>
                </a:solidFill>
                <a:latin typeface="Abadi" panose="020B0604020104020204" pitchFamily="34" charset="0"/>
              </a:rPr>
              <a:t>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D9C3ED-93F7-B1FF-8213-C03D6624080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図 5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B6D1F15-2FC0-C366-7D96-2A7DDF2CB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491" y="3076256"/>
            <a:ext cx="3582639" cy="2686979"/>
          </a:xfrm>
          <a:prstGeom prst="rect">
            <a:avLst/>
          </a:prstGeom>
        </p:spPr>
      </p:pic>
      <p:pic>
        <p:nvPicPr>
          <p:cNvPr id="8" name="図 7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01C7CE1-5923-4DDA-6B6D-77B5E751C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0" y="3774850"/>
            <a:ext cx="6595852" cy="128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5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6C289E8F-8581-0AA2-2FCA-65AD321DB707}"/>
              </a:ext>
            </a:extLst>
          </p:cNvPr>
          <p:cNvSpPr/>
          <p:nvPr/>
        </p:nvSpPr>
        <p:spPr>
          <a:xfrm>
            <a:off x="5908819" y="5271274"/>
            <a:ext cx="5460999" cy="73840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spcBef>
                <a:spcPts val="1089"/>
              </a:spcBef>
              <a:spcAft>
                <a:spcPts val="726"/>
              </a:spcAft>
            </a:pPr>
            <a:r>
              <a:rPr lang="en" altLang="ja-JP" sz="1600" b="0" i="0" dirty="0">
                <a:solidFill>
                  <a:srgbClr val="0948CB"/>
                </a:solidFill>
                <a:effectLst/>
                <a:latin typeface="system-ui"/>
              </a:rPr>
              <a:t>Features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4856"/>
            <a:ext cx="5182555" cy="474210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and visualize some numbers from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List the records which will display the month names, failure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 ,booster versions,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months in year of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Caluculate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Rank the count of landing outcomes such as Failure or Success  between the date 2010-06-04 and 2017-03-20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altLang="ja-JP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 notebook </a:t>
            </a:r>
            <a:r>
              <a:rPr lang="en-US" altLang="ja-JP" sz="20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altLang="ja-JP" sz="2000" dirty="0" err="1">
                <a:solidFill>
                  <a:srgbClr val="1C7DDB"/>
                </a:solidFill>
                <a:latin typeface="Abadi" panose="020B0604020104020204" pitchFamily="34" charset="0"/>
              </a:rPr>
              <a:t>x.gd</a:t>
            </a:r>
            <a:r>
              <a:rPr lang="en-US" altLang="ja-JP" sz="20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2000" dirty="0" err="1">
                <a:solidFill>
                  <a:srgbClr val="1C7DDB"/>
                </a:solidFill>
                <a:latin typeface="Abadi" panose="020B0604020104020204" pitchFamily="34" charset="0"/>
              </a:rPr>
              <a:t>UzWQt</a:t>
            </a:r>
            <a:r>
              <a:rPr lang="en-US" altLang="ja-JP" sz="2000" dirty="0">
                <a:solidFill>
                  <a:srgbClr val="1C7DDB"/>
                </a:solidFill>
                <a:latin typeface="Abadi" panose="020B0604020104020204" pitchFamily="34" charset="0"/>
              </a:rPr>
              <a:t>)</a:t>
            </a:r>
            <a:endParaRPr lang="en-US" altLang="ja-JP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altLang="ja-JP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altLang="ja-JP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0DABDE27-FB27-1A4E-FFCA-CF6BDBD3035E}"/>
              </a:ext>
            </a:extLst>
          </p:cNvPr>
          <p:cNvSpPr txBox="1">
            <a:spLocks/>
          </p:cNvSpPr>
          <p:nvPr/>
        </p:nvSpPr>
        <p:spPr>
          <a:xfrm>
            <a:off x="5910262" y="1574460"/>
            <a:ext cx="5461000" cy="4424703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F8844F-0C63-0AFF-38F3-978DAC784F3B}"/>
              </a:ext>
            </a:extLst>
          </p:cNvPr>
          <p:cNvSpPr/>
          <p:nvPr/>
        </p:nvSpPr>
        <p:spPr>
          <a:xfrm>
            <a:off x="5899854" y="1409495"/>
            <a:ext cx="5460999" cy="387404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" altLang="ja-JP" dirty="0"/>
              <a:t>Visualize </a:t>
            </a:r>
          </a:p>
          <a:p>
            <a:r>
              <a:rPr kumimoji="1" lang="en" altLang="ja-JP" dirty="0"/>
              <a:t>the data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3A63F7C-8F66-EE62-95C5-6BAADC1707C2}"/>
              </a:ext>
            </a:extLst>
          </p:cNvPr>
          <p:cNvSpPr/>
          <p:nvPr/>
        </p:nvSpPr>
        <p:spPr>
          <a:xfrm>
            <a:off x="7213324" y="1434856"/>
            <a:ext cx="27432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sz="1600" dirty="0"/>
              <a:t>relationship between Flight Number and Launch Site</a:t>
            </a:r>
            <a:endParaRPr kumimoji="1" lang="ja-JP" altLang="en-US" sz="16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4A1E3DB-3D39-4EDF-E116-7C65323F4F8C}"/>
              </a:ext>
            </a:extLst>
          </p:cNvPr>
          <p:cNvSpPr/>
          <p:nvPr/>
        </p:nvSpPr>
        <p:spPr>
          <a:xfrm>
            <a:off x="7213324" y="2121515"/>
            <a:ext cx="27432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1600" i="0" dirty="0">
                <a:effectLst/>
                <a:latin typeface="system-ui"/>
              </a:rPr>
              <a:t>relationship between Payload Mass and Launch Site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11B05A7-B0AE-5229-07DE-4A2B3AD22E93}"/>
              </a:ext>
            </a:extLst>
          </p:cNvPr>
          <p:cNvSpPr/>
          <p:nvPr/>
        </p:nvSpPr>
        <p:spPr>
          <a:xfrm>
            <a:off x="7213324" y="2803198"/>
            <a:ext cx="27432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1600" b="0" i="0" dirty="0">
                <a:effectLst/>
                <a:latin typeface="system-ui"/>
              </a:rPr>
              <a:t>relationship between success rate of each orbit type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38A1940-18A9-6B05-DB7D-B3D5564A585E}"/>
              </a:ext>
            </a:extLst>
          </p:cNvPr>
          <p:cNvSpPr/>
          <p:nvPr/>
        </p:nvSpPr>
        <p:spPr>
          <a:xfrm>
            <a:off x="7222897" y="5565222"/>
            <a:ext cx="2743200" cy="4561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1600" b="0" i="0" dirty="0">
                <a:effectLst/>
                <a:latin typeface="system-ui"/>
              </a:rPr>
              <a:t>Create dummy variables to categorical columns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C397E3E9-8E2E-4138-A213-3BE1D2743C0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584924" y="1866856"/>
            <a:ext cx="0" cy="254659"/>
          </a:xfrm>
          <a:prstGeom prst="straightConnector1">
            <a:avLst/>
          </a:prstGeom>
          <a:ln w="73025">
            <a:solidFill>
              <a:srgbClr val="0948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0142F68A-E946-0C36-0030-514A84484A85}"/>
              </a:ext>
            </a:extLst>
          </p:cNvPr>
          <p:cNvSpPr/>
          <p:nvPr/>
        </p:nvSpPr>
        <p:spPr>
          <a:xfrm>
            <a:off x="7213324" y="3483358"/>
            <a:ext cx="27432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1600" b="0" i="0" dirty="0">
                <a:effectLst/>
                <a:latin typeface="system-ui"/>
              </a:rPr>
              <a:t>relationship between Flight Number and Orbit type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25843C1-4EB3-D4D9-B42F-1C84BEEF1B85}"/>
              </a:ext>
            </a:extLst>
          </p:cNvPr>
          <p:cNvSpPr/>
          <p:nvPr/>
        </p:nvSpPr>
        <p:spPr>
          <a:xfrm>
            <a:off x="7215357" y="4164874"/>
            <a:ext cx="27432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1600" b="0" i="0" dirty="0">
                <a:effectLst/>
                <a:latin typeface="system-ui"/>
              </a:rPr>
              <a:t>relationship between Payload Mass and Orbit type</a:t>
            </a: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BEF74FC-5BF5-9C01-51B7-B17C5F224E1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584924" y="2553515"/>
            <a:ext cx="0" cy="249683"/>
          </a:xfrm>
          <a:prstGeom prst="straightConnector1">
            <a:avLst/>
          </a:prstGeom>
          <a:ln w="73025">
            <a:solidFill>
              <a:srgbClr val="0948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C3DEE9F3-AB28-085C-4977-BF599785239A}"/>
              </a:ext>
            </a:extLst>
          </p:cNvPr>
          <p:cNvCxnSpPr>
            <a:cxnSpLocks/>
            <a:stCxn id="9" idx="2"/>
            <a:endCxn id="29" idx="0"/>
          </p:cNvCxnSpPr>
          <p:nvPr/>
        </p:nvCxnSpPr>
        <p:spPr>
          <a:xfrm>
            <a:off x="8584924" y="3235198"/>
            <a:ext cx="0" cy="248160"/>
          </a:xfrm>
          <a:prstGeom prst="straightConnector1">
            <a:avLst/>
          </a:prstGeom>
          <a:ln w="73025">
            <a:solidFill>
              <a:srgbClr val="0948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9F763055-E748-DE06-04C3-8201AD2EBD85}"/>
              </a:ext>
            </a:extLst>
          </p:cNvPr>
          <p:cNvCxnSpPr>
            <a:cxnSpLocks/>
            <a:stCxn id="29" idx="2"/>
            <a:endCxn id="32" idx="0"/>
          </p:cNvCxnSpPr>
          <p:nvPr/>
        </p:nvCxnSpPr>
        <p:spPr>
          <a:xfrm>
            <a:off x="8584924" y="3915358"/>
            <a:ext cx="2033" cy="249516"/>
          </a:xfrm>
          <a:prstGeom prst="straightConnector1">
            <a:avLst/>
          </a:prstGeom>
          <a:ln w="73025">
            <a:solidFill>
              <a:srgbClr val="0948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BA04AAE3-BF60-FCF2-BB30-24B8650A6CB2}"/>
              </a:ext>
            </a:extLst>
          </p:cNvPr>
          <p:cNvSpPr/>
          <p:nvPr/>
        </p:nvSpPr>
        <p:spPr>
          <a:xfrm>
            <a:off x="7224325" y="4855144"/>
            <a:ext cx="2743200" cy="432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ja-JP" sz="1600" b="0" i="0" dirty="0">
                <a:effectLst/>
                <a:latin typeface="system-ui"/>
              </a:rPr>
              <a:t>launch success yearly trend</a:t>
            </a:r>
          </a:p>
        </p:txBody>
      </p: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DC7512F2-0B43-8524-921A-D22792A14EFA}"/>
              </a:ext>
            </a:extLst>
          </p:cNvPr>
          <p:cNvCxnSpPr>
            <a:cxnSpLocks/>
            <a:stCxn id="32" idx="2"/>
            <a:endCxn id="44" idx="0"/>
          </p:cNvCxnSpPr>
          <p:nvPr/>
        </p:nvCxnSpPr>
        <p:spPr>
          <a:xfrm>
            <a:off x="8586957" y="4596874"/>
            <a:ext cx="8968" cy="258270"/>
          </a:xfrm>
          <a:prstGeom prst="straightConnector1">
            <a:avLst/>
          </a:prstGeom>
          <a:ln w="73025">
            <a:solidFill>
              <a:srgbClr val="0948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F937A7D5-2C12-FCC2-6623-DBB6491BBE29}"/>
              </a:ext>
            </a:extLst>
          </p:cNvPr>
          <p:cNvCxnSpPr>
            <a:cxnSpLocks/>
            <a:stCxn id="44" idx="2"/>
            <a:endCxn id="10" idx="0"/>
          </p:cNvCxnSpPr>
          <p:nvPr/>
        </p:nvCxnSpPr>
        <p:spPr>
          <a:xfrm flipH="1">
            <a:off x="8594497" y="5287144"/>
            <a:ext cx="1428" cy="278078"/>
          </a:xfrm>
          <a:prstGeom prst="straightConnector1">
            <a:avLst/>
          </a:prstGeom>
          <a:ln w="73025">
            <a:solidFill>
              <a:srgbClr val="0948C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3F40DC9-2229-9070-4AF4-7CD40A93F060}"/>
              </a:ext>
            </a:extLst>
          </p:cNvPr>
          <p:cNvSpPr/>
          <p:nvPr/>
        </p:nvSpPr>
        <p:spPr>
          <a:xfrm>
            <a:off x="5908819" y="4652601"/>
            <a:ext cx="5460999" cy="137297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spcBef>
                <a:spcPts val="1089"/>
              </a:spcBef>
              <a:spcAft>
                <a:spcPts val="726"/>
              </a:spcAft>
            </a:pPr>
            <a:r>
              <a:rPr lang="en" altLang="ja-JP" sz="1600" dirty="0">
                <a:solidFill>
                  <a:srgbClr val="0948CB"/>
                </a:solidFill>
                <a:latin typeface="system-ui"/>
              </a:rPr>
              <a:t>Analize location</a:t>
            </a:r>
            <a:endParaRPr lang="en" altLang="ja-JP" sz="1600" b="0" i="0" dirty="0">
              <a:solidFill>
                <a:srgbClr val="0948CB"/>
              </a:solidFill>
              <a:effectLst/>
              <a:latin typeface="system-ui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8535E6B-D1B0-B3BF-4D07-EBD9E6B98B73}"/>
              </a:ext>
            </a:extLst>
          </p:cNvPr>
          <p:cNvSpPr/>
          <p:nvPr/>
        </p:nvSpPr>
        <p:spPr>
          <a:xfrm>
            <a:off x="5899854" y="1409495"/>
            <a:ext cx="5460999" cy="324310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" altLang="ja-JP" dirty="0"/>
              <a:t>Mark information</a:t>
            </a:r>
          </a:p>
          <a:p>
            <a:r>
              <a:rPr kumimoji="1" lang="en" altLang="ja-JP" dirty="0"/>
              <a:t>On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50720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all launch sites on a map with use folium circle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 the success or failed launches for each site on the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Visualize the distance between the launch site and major roads or urban areas on a map and analyze the location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DAF041-4896-0C00-2F19-CC315E19F6AA}"/>
              </a:ext>
            </a:extLst>
          </p:cNvPr>
          <p:cNvSpPr txBox="1">
            <a:spLocks/>
          </p:cNvSpPr>
          <p:nvPr/>
        </p:nvSpPr>
        <p:spPr>
          <a:xfrm>
            <a:off x="5910262" y="1426792"/>
            <a:ext cx="5461000" cy="457237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B7F1A88-11E1-E408-7B6B-2C10A78C0D5D}"/>
              </a:ext>
            </a:extLst>
          </p:cNvPr>
          <p:cNvSpPr/>
          <p:nvPr/>
        </p:nvSpPr>
        <p:spPr>
          <a:xfrm>
            <a:off x="8442931" y="1653954"/>
            <a:ext cx="2743200" cy="6704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Mark all launch sites on a map</a:t>
            </a:r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18B2AC3-D2A8-0650-A9B5-40BA4C1EB7AD}"/>
              </a:ext>
            </a:extLst>
          </p:cNvPr>
          <p:cNvSpPr/>
          <p:nvPr/>
        </p:nvSpPr>
        <p:spPr>
          <a:xfrm>
            <a:off x="8442931" y="2773237"/>
            <a:ext cx="2743200" cy="6662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Mark the success or failed launches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FC5254B-885D-133D-D8FE-BE60AA8F5EB6}"/>
              </a:ext>
            </a:extLst>
          </p:cNvPr>
          <p:cNvSpPr/>
          <p:nvPr/>
        </p:nvSpPr>
        <p:spPr>
          <a:xfrm>
            <a:off x="8442931" y="3903940"/>
            <a:ext cx="2743200" cy="524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Calculate the distances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583A2DF-F870-130C-B4EF-D7920EDE15FB}"/>
              </a:ext>
            </a:extLst>
          </p:cNvPr>
          <p:cNvSpPr/>
          <p:nvPr/>
        </p:nvSpPr>
        <p:spPr>
          <a:xfrm>
            <a:off x="8457366" y="5060486"/>
            <a:ext cx="2743200" cy="5013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Analyze the location</a:t>
            </a:r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14403565-B908-2FA7-D78E-232934FB52C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14531" y="4428912"/>
            <a:ext cx="14435" cy="631574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7B91BCC3-E221-1242-11B8-64ECC14EF59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14531" y="3439463"/>
            <a:ext cx="0" cy="464477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BBF5455-C85D-8EC8-A75E-D7747F82ABE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9814531" y="2324452"/>
            <a:ext cx="0" cy="448785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図 21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5B97ADA-4E57-C8C2-EC28-10A4C2D69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704" y="2173143"/>
            <a:ext cx="2184181" cy="2072172"/>
          </a:xfrm>
          <a:prstGeom prst="rect">
            <a:avLst/>
          </a:prstGeom>
        </p:spPr>
      </p:pic>
      <p:pic>
        <p:nvPicPr>
          <p:cNvPr id="24" name="図 23" descr="マッ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B295475-94BB-2FD7-6FBB-A61AE952F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427" y="4971846"/>
            <a:ext cx="1919925" cy="961514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ADF0D9F-06C4-88B9-46E2-704F1A919490}"/>
              </a:ext>
            </a:extLst>
          </p:cNvPr>
          <p:cNvSpPr/>
          <p:nvPr/>
        </p:nvSpPr>
        <p:spPr>
          <a:xfrm>
            <a:off x="876019" y="6125606"/>
            <a:ext cx="10337369" cy="549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400" dirty="0">
                <a:solidFill>
                  <a:schemeClr val="tx1"/>
                </a:solidFill>
              </a:rPr>
              <a:t>create interactive map notebook</a:t>
            </a:r>
            <a:r>
              <a:rPr lang="en-US" altLang="ja-JP" sz="1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nekonabesan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IBM_DataScience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/blob/main/Capstone/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lab_jupyter_launch_site_location.ipynbß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)</a:t>
            </a:r>
            <a:endParaRPr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89" cy="419994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Implementation a dropdown list to enable Launch Site selection, In addition to that Implement a callback function associated with the list selection state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Implementation a pie chart to show the total successful launches count for all sites, If a specific launch site was selected, show the Success vs. Failed counts for the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Implementation a slider to select payload range slider, and Implementation callback function with Linked to slider action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72C958C-B648-2600-21FF-79D4E531D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31" y="2241960"/>
            <a:ext cx="4541281" cy="351866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BF8985E-5022-5725-C9BB-B820ACFCF645}"/>
              </a:ext>
            </a:extLst>
          </p:cNvPr>
          <p:cNvSpPr/>
          <p:nvPr/>
        </p:nvSpPr>
        <p:spPr>
          <a:xfrm>
            <a:off x="876019" y="6125606"/>
            <a:ext cx="10337369" cy="549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ja-JP" sz="1400" dirty="0">
                <a:solidFill>
                  <a:schemeClr val="tx1"/>
                </a:solidFill>
              </a:rPr>
              <a:t>create Dash app script</a:t>
            </a:r>
            <a:r>
              <a:rPr lang="en-US" altLang="ja-JP" sz="1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nekonabesan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IBM_DataScience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/blob/main/Capstone/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spacex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-dash-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app.py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)</a:t>
            </a:r>
            <a:endParaRPr lang="en-US" altLang="ja-JP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199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Prepare and standardize the data, in addition to that the data set split training and test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 a model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alculate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accuracy on the test data using the method score: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5201469-79E2-99D8-A9A5-C1FB0D2CADB8}"/>
              </a:ext>
            </a:extLst>
          </p:cNvPr>
          <p:cNvSpPr/>
          <p:nvPr/>
        </p:nvSpPr>
        <p:spPr>
          <a:xfrm>
            <a:off x="876019" y="6125606"/>
            <a:ext cx="10337369" cy="5490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ja-JP" sz="1400" dirty="0">
                <a:solidFill>
                  <a:schemeClr val="tx1"/>
                </a:solidFill>
              </a:rPr>
              <a:t>create Dash app script</a:t>
            </a:r>
            <a:r>
              <a:rPr lang="en-US" altLang="ja-JP" sz="14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(https://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github.com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nekonabesan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</a:t>
            </a:r>
            <a:r>
              <a:rPr lang="en-US" altLang="ja-JP" sz="1400" dirty="0" err="1">
                <a:solidFill>
                  <a:srgbClr val="1C7DDB"/>
                </a:solidFill>
                <a:latin typeface="Abadi" panose="020B0604020104020204" pitchFamily="34" charset="0"/>
              </a:rPr>
              <a:t>IBM_DataScience</a:t>
            </a:r>
            <a:r>
              <a:rPr lang="en-US" altLang="ja-JP" sz="1400" dirty="0">
                <a:solidFill>
                  <a:srgbClr val="1C7DDB"/>
                </a:solidFill>
                <a:latin typeface="Abadi" panose="020B0604020104020204" pitchFamily="34" charset="0"/>
              </a:rPr>
              <a:t>/blob/main/Capstone/SpaceX_Machine%20Learning%20Prediction_Part_5.ipynb)</a:t>
            </a:r>
            <a:endParaRPr lang="en-US" altLang="ja-JP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615C332-FD8D-EB0A-F6A5-EB1949D96734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13325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92FD07A-6E41-0CBB-ED57-ACD4946AB629}"/>
              </a:ext>
            </a:extLst>
          </p:cNvPr>
          <p:cNvSpPr/>
          <p:nvPr/>
        </p:nvSpPr>
        <p:spPr>
          <a:xfrm>
            <a:off x="7223731" y="1793436"/>
            <a:ext cx="2743200" cy="512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Data preparation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6FAF9A-E7FE-632E-FBB6-6AA4BF9C8C6D}"/>
              </a:ext>
            </a:extLst>
          </p:cNvPr>
          <p:cNvSpPr/>
          <p:nvPr/>
        </p:nvSpPr>
        <p:spPr>
          <a:xfrm>
            <a:off x="7223731" y="2693981"/>
            <a:ext cx="2743200" cy="512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Data standardization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18C93C4-D7BD-2190-CD57-23B5424D6281}"/>
              </a:ext>
            </a:extLst>
          </p:cNvPr>
          <p:cNvSpPr/>
          <p:nvPr/>
        </p:nvSpPr>
        <p:spPr>
          <a:xfrm>
            <a:off x="7223731" y="3594526"/>
            <a:ext cx="2743200" cy="512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Search and combinations of hyperparameters</a:t>
            </a:r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B4D31B8-D372-5596-FB36-6D25CDFBA11F}"/>
              </a:ext>
            </a:extLst>
          </p:cNvPr>
          <p:cNvSpPr/>
          <p:nvPr/>
        </p:nvSpPr>
        <p:spPr>
          <a:xfrm>
            <a:off x="7223731" y="4495071"/>
            <a:ext cx="2743200" cy="512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 err="1"/>
              <a:t>Laern</a:t>
            </a:r>
            <a:r>
              <a:rPr kumimoji="1" lang="en" altLang="ja-JP" dirty="0"/>
              <a:t> and test of each model</a:t>
            </a:r>
            <a:endParaRPr kumimoji="1" lang="ja-JP" altLang="en-US"/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E663F1DD-F773-553D-C733-17639CB8DC1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8595331" y="3206154"/>
            <a:ext cx="0" cy="38837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D109D294-9612-DB90-6A4B-7376FA58B04F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595331" y="2305609"/>
            <a:ext cx="0" cy="38837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11224E3E-20E3-339B-34BD-E98B2571C30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95331" y="4106699"/>
            <a:ext cx="0" cy="388372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F764F1BF-169D-387E-9239-CE9812C54B3D}"/>
              </a:ext>
            </a:extLst>
          </p:cNvPr>
          <p:cNvSpPr/>
          <p:nvPr/>
        </p:nvSpPr>
        <p:spPr>
          <a:xfrm>
            <a:off x="7223731" y="5385852"/>
            <a:ext cx="2743200" cy="5121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dirty="0"/>
              <a:t>Comparison of results</a:t>
            </a:r>
            <a:endParaRPr kumimoji="1" lang="ja-JP" altLang="en-US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B9C22437-731B-D8E9-C687-0CA5011D8FE7}"/>
              </a:ext>
            </a:extLst>
          </p:cNvPr>
          <p:cNvCxnSpPr>
            <a:cxnSpLocks/>
            <a:stCxn id="10" idx="2"/>
            <a:endCxn id="30" idx="0"/>
          </p:cNvCxnSpPr>
          <p:nvPr/>
        </p:nvCxnSpPr>
        <p:spPr>
          <a:xfrm>
            <a:off x="8595331" y="5007244"/>
            <a:ext cx="0" cy="378608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カギ線コネクタ 34">
            <a:extLst>
              <a:ext uri="{FF2B5EF4-FFF2-40B4-BE49-F238E27FC236}">
                <a16:creationId xmlns:a16="http://schemas.microsoft.com/office/drawing/2014/main" id="{10379FFE-C4BB-A8E5-5E52-D45424AEDF04}"/>
              </a:ext>
            </a:extLst>
          </p:cNvPr>
          <p:cNvCxnSpPr>
            <a:cxnSpLocks/>
            <a:stCxn id="30" idx="3"/>
            <a:endCxn id="9" idx="3"/>
          </p:cNvCxnSpPr>
          <p:nvPr/>
        </p:nvCxnSpPr>
        <p:spPr>
          <a:xfrm flipV="1">
            <a:off x="9966931" y="3850613"/>
            <a:ext cx="12700" cy="1791326"/>
          </a:xfrm>
          <a:prstGeom prst="bentConnector3">
            <a:avLst>
              <a:gd name="adj1" fmla="val 5256000"/>
            </a:avLst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56C3A-67DC-7785-8263-617321353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981B08-48D3-D570-D6B2-CE26FFFE9F4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178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</a:rPr>
              <a:t>SpaceX conducted 90 launches from four launch sites between 2010 and 2020, with a success rate of just under 67%.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</a:rPr>
              <a:t>The orbit types with the highest success rates are SSO, HEO, GEO, and ES-L1.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</a:rPr>
              <a:t>From 2013 to 2020, launch success rates have consistently increased.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95099-C3DA-2956-1D04-9DBEEC399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B39288-3A4A-EBA5-8C93-2AFD960A051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9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6035163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of launch site location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launches were carried out from the following facilities: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 (Florida)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SLC-40(Florida)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39A(Florida)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SLC-4E(Santa Barbara County CA)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is located next to the coast and in the southern United States, relatively close to the equator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図 2" descr="マッ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7BD96A0-EB06-417A-6364-307D0626F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459" y="1807337"/>
            <a:ext cx="3306626" cy="1995891"/>
          </a:xfrm>
          <a:prstGeom prst="rect">
            <a:avLst/>
          </a:prstGeom>
        </p:spPr>
      </p:pic>
      <p:pic>
        <p:nvPicPr>
          <p:cNvPr id="6" name="図 5" descr="マッ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EB4326A-1751-BA6F-4E1F-019B408FC4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459" y="4016446"/>
            <a:ext cx="3312807" cy="19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F9AE0A-5534-C7FD-CD45-F4F1A6DC2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60CD6F-D7FD-68A6-4BC9-76D5B2E7A22A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5254875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Construct a predictive model using four methods</a:t>
            </a:r>
          </a:p>
          <a:p>
            <a:pPr lvl="2"/>
            <a:r>
              <a:rPr lang="en-US" sz="1400" dirty="0"/>
              <a:t>Logistic Regulation</a:t>
            </a:r>
          </a:p>
          <a:p>
            <a:pPr lvl="2"/>
            <a:r>
              <a:rPr lang="en-US" sz="1400" dirty="0"/>
              <a:t>Decision Tree</a:t>
            </a:r>
          </a:p>
          <a:p>
            <a:pPr lvl="2"/>
            <a:r>
              <a:rPr lang="en-US" sz="1400" dirty="0"/>
              <a:t>SVM</a:t>
            </a:r>
          </a:p>
          <a:p>
            <a:pPr lvl="2"/>
            <a:r>
              <a:rPr lang="en-US" sz="1400" dirty="0"/>
              <a:t>KNN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The amount of data was small, so there was no significant difference in the results.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73542-AF11-5139-7A1A-C95AEC93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B4F2E4D-B97D-90B4-CFA8-E641BF69CC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図 2" descr="グラフ, 棒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1D5299C-2A17-02CC-B54B-99583F1EE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011" y="2081022"/>
            <a:ext cx="5054600" cy="3790950"/>
          </a:xfrm>
          <a:prstGeom prst="rect">
            <a:avLst/>
          </a:prstGeom>
        </p:spPr>
      </p:pic>
      <p:pic>
        <p:nvPicPr>
          <p:cNvPr id="6" name="図 5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C607805-3953-560A-2833-CA68C1B12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046" y="4424172"/>
            <a:ext cx="3136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32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87425"/>
            <a:ext cx="10515600" cy="45381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with the most attempts is CCAF5 SLC 40.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with the highest success rate is CCAF5 SLC 40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is improving over time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図 5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DEE8BD6-24F5-DC72-FF08-0E0B18711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87425"/>
            <a:ext cx="10687961" cy="20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87424"/>
            <a:ext cx="10515599" cy="45381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positive efficiency improves as the payload increases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above is thought to be due to the payload being increased as the booster matures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図 5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2AE6652-7FFB-5AC5-6A6F-1AB6C81F5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1" y="1487424"/>
            <a:ext cx="10379218" cy="20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63040"/>
            <a:ext cx="5325990" cy="45625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 types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図 5" descr="グラフ, 棒グラフ, ヒスト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C3A9A99-B883-AB02-F6EF-E5F0DA39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5194"/>
            <a:ext cx="5189611" cy="389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87425"/>
            <a:ext cx="10515599" cy="45381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Regardless of orbit type, orbit insertion success rates have improved over time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図 5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01E035B-C98B-1595-6F4B-534A046D7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87425"/>
            <a:ext cx="10687962" cy="20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87425"/>
            <a:ext cx="10515599" cy="45381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Looking at the GTO and ISS orbits, which have been tried many times, there is no clear difference in success rate between orbit types and payload axes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図 5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33D6C69-5CDF-00D3-6DC0-C5444DAA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1487425"/>
            <a:ext cx="10687962" cy="20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87424"/>
            <a:ext cx="5325989" cy="439392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overall success rate of launches is improving year by year.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図 5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1E19730-760B-9ED9-17B3-BCE0E88E2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413" y="1731263"/>
            <a:ext cx="5224577" cy="391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6464"/>
            <a:ext cx="10515599" cy="459910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704C74C7-C263-68EC-61F7-436F5BAA5A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937039"/>
              </p:ext>
            </p:extLst>
          </p:nvPr>
        </p:nvGraphicFramePr>
        <p:xfrm>
          <a:off x="1141984" y="1871818"/>
          <a:ext cx="37470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7008">
                  <a:extLst>
                    <a:ext uri="{9D8B030D-6E8A-4147-A177-3AD203B41FA5}">
                      <a16:colId xmlns:a16="http://schemas.microsoft.com/office/drawing/2014/main" val="3463436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 err="1">
                          <a:effectLst/>
                        </a:rPr>
                        <a:t>Launch_Site</a:t>
                      </a:r>
                      <a:endParaRPr lang="en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945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9932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" dirty="0">
                          <a:effectLst/>
                        </a:rPr>
                        <a:t>CCAFS SLC-40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880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">
                          <a:effectLst/>
                        </a:rPr>
                        <a:t>KSC LC-39A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109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" dirty="0">
                          <a:effectLst/>
                        </a:rPr>
                        <a:t>VAFB SLC-4E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9677339"/>
                  </a:ext>
                </a:extLst>
              </a:tr>
            </a:tbl>
          </a:graphicData>
        </a:graphic>
      </p:graphicFrame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4D5F9C-553F-3D30-7538-2BC142ED633A}"/>
              </a:ext>
            </a:extLst>
          </p:cNvPr>
          <p:cNvSpPr/>
          <p:nvPr/>
        </p:nvSpPr>
        <p:spPr>
          <a:xfrm>
            <a:off x="1052693" y="4504955"/>
            <a:ext cx="7888224" cy="74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SELECT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Launch_Site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 FROM SPACEXTBL GROUP BY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Launch_Site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</a:t>
            </a:r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20749"/>
            <a:ext cx="10515600" cy="482401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Extracted to launch data of Cape Canaveral Space Launch Complex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5D9FC387-6FF3-4E92-B21F-F31AA69C66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792977"/>
              </p:ext>
            </p:extLst>
          </p:nvPr>
        </p:nvGraphicFramePr>
        <p:xfrm>
          <a:off x="770010" y="1828304"/>
          <a:ext cx="10687960" cy="3078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8796">
                  <a:extLst>
                    <a:ext uri="{9D8B030D-6E8A-4147-A177-3AD203B41FA5}">
                      <a16:colId xmlns:a16="http://schemas.microsoft.com/office/drawing/2014/main" val="3268745481"/>
                    </a:ext>
                  </a:extLst>
                </a:gridCol>
                <a:gridCol w="1068796">
                  <a:extLst>
                    <a:ext uri="{9D8B030D-6E8A-4147-A177-3AD203B41FA5}">
                      <a16:colId xmlns:a16="http://schemas.microsoft.com/office/drawing/2014/main" val="1272620044"/>
                    </a:ext>
                  </a:extLst>
                </a:gridCol>
                <a:gridCol w="1068796">
                  <a:extLst>
                    <a:ext uri="{9D8B030D-6E8A-4147-A177-3AD203B41FA5}">
                      <a16:colId xmlns:a16="http://schemas.microsoft.com/office/drawing/2014/main" val="4009314510"/>
                    </a:ext>
                  </a:extLst>
                </a:gridCol>
                <a:gridCol w="1068796">
                  <a:extLst>
                    <a:ext uri="{9D8B030D-6E8A-4147-A177-3AD203B41FA5}">
                      <a16:colId xmlns:a16="http://schemas.microsoft.com/office/drawing/2014/main" val="524714448"/>
                    </a:ext>
                  </a:extLst>
                </a:gridCol>
                <a:gridCol w="1068796">
                  <a:extLst>
                    <a:ext uri="{9D8B030D-6E8A-4147-A177-3AD203B41FA5}">
                      <a16:colId xmlns:a16="http://schemas.microsoft.com/office/drawing/2014/main" val="2334096002"/>
                    </a:ext>
                  </a:extLst>
                </a:gridCol>
                <a:gridCol w="1068796">
                  <a:extLst>
                    <a:ext uri="{9D8B030D-6E8A-4147-A177-3AD203B41FA5}">
                      <a16:colId xmlns:a16="http://schemas.microsoft.com/office/drawing/2014/main" val="1249983854"/>
                    </a:ext>
                  </a:extLst>
                </a:gridCol>
                <a:gridCol w="1068796">
                  <a:extLst>
                    <a:ext uri="{9D8B030D-6E8A-4147-A177-3AD203B41FA5}">
                      <a16:colId xmlns:a16="http://schemas.microsoft.com/office/drawing/2014/main" val="598751885"/>
                    </a:ext>
                  </a:extLst>
                </a:gridCol>
                <a:gridCol w="1068796">
                  <a:extLst>
                    <a:ext uri="{9D8B030D-6E8A-4147-A177-3AD203B41FA5}">
                      <a16:colId xmlns:a16="http://schemas.microsoft.com/office/drawing/2014/main" val="1796394064"/>
                    </a:ext>
                  </a:extLst>
                </a:gridCol>
                <a:gridCol w="1068796">
                  <a:extLst>
                    <a:ext uri="{9D8B030D-6E8A-4147-A177-3AD203B41FA5}">
                      <a16:colId xmlns:a16="http://schemas.microsoft.com/office/drawing/2014/main" val="4117165196"/>
                    </a:ext>
                  </a:extLst>
                </a:gridCol>
                <a:gridCol w="1068796">
                  <a:extLst>
                    <a:ext uri="{9D8B030D-6E8A-4147-A177-3AD203B41FA5}">
                      <a16:colId xmlns:a16="http://schemas.microsoft.com/office/drawing/2014/main" val="2055582925"/>
                    </a:ext>
                  </a:extLst>
                </a:gridCol>
              </a:tblGrid>
              <a:tr h="382742"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1" dirty="0">
                          <a:effectLst/>
                        </a:rPr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1">
                          <a:effectLst/>
                        </a:rPr>
                        <a:t>Time (UTC)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1" dirty="0" err="1">
                          <a:effectLst/>
                        </a:rPr>
                        <a:t>Booster_Version</a:t>
                      </a:r>
                      <a:endParaRPr lang="en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1">
                          <a:effectLst/>
                        </a:rPr>
                        <a:t>Launch_Site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1">
                          <a:effectLst/>
                        </a:rPr>
                        <a:t>Payload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1" dirty="0">
                          <a:effectLst/>
                        </a:rPr>
                        <a:t>PAYLOAD_MASS__KG_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1">
                          <a:effectLst/>
                        </a:rPr>
                        <a:t>Orbit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1">
                          <a:effectLst/>
                        </a:rPr>
                        <a:t>Customer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1">
                          <a:effectLst/>
                        </a:rPr>
                        <a:t>Mission_Outcome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b="1" dirty="0" err="1">
                          <a:effectLst/>
                        </a:rPr>
                        <a:t>Landing_Outcome</a:t>
                      </a:r>
                      <a:endParaRPr lang="en" sz="1000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104981"/>
                  </a:ext>
                </a:extLst>
              </a:tr>
              <a:tr h="73167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dirty="0">
                          <a:effectLst/>
                        </a:rPr>
                        <a:t>2010-06-04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18:45:00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F9 v1.0 B0003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Dragon Spacecraft Qualification Unit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dirty="0">
                          <a:effectLst/>
                        </a:rPr>
                        <a:t>LEO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dirty="0">
                          <a:effectLst/>
                        </a:rPr>
                        <a:t>SpaceX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011418"/>
                  </a:ext>
                </a:extLst>
              </a:tr>
              <a:tr h="82436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2010-12-08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dirty="0">
                          <a:effectLst/>
                        </a:rPr>
                        <a:t>15:43:00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F9 v1.0 B0004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dirty="0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NASA (COTS) NRO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0167313"/>
                  </a:ext>
                </a:extLst>
              </a:tr>
              <a:tr h="4572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2012-05-22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7:44:00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F9 v1.0 B0005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Dragon demo flight 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525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NASA (COTS)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25473"/>
                  </a:ext>
                </a:extLst>
              </a:tr>
              <a:tr h="320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2012-10-08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0:35:00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F9 v1.0 B0006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dirty="0">
                          <a:effectLst/>
                        </a:rPr>
                        <a:t>SpaceX CRS-1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NASA (CRS)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6746393"/>
                  </a:ext>
                </a:extLst>
              </a:tr>
              <a:tr h="3201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 dirty="0">
                          <a:effectLst/>
                        </a:rPr>
                        <a:t>2013-03-01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15:10:00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F9 v1.0 B0007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dirty="0">
                          <a:effectLst/>
                        </a:rPr>
                        <a:t>SpaceX CRS-2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000">
                          <a:effectLst/>
                        </a:rPr>
                        <a:t>677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dirty="0">
                          <a:effectLst/>
                        </a:rPr>
                        <a:t>LEO (ISS)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NASA (CRS)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000" dirty="0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4812615"/>
                  </a:ext>
                </a:extLst>
              </a:tr>
            </a:tbl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B21AB8-27B4-71C4-305D-8E6418344EDC}"/>
              </a:ext>
            </a:extLst>
          </p:cNvPr>
          <p:cNvSpPr/>
          <p:nvPr/>
        </p:nvSpPr>
        <p:spPr>
          <a:xfrm>
            <a:off x="1064885" y="5283893"/>
            <a:ext cx="7888224" cy="74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SELECT * FROM SPACEXTBL WHERE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Launch_Site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 LIKE 'CCA%' LIMIT 5</a:t>
            </a:r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56841"/>
            <a:ext cx="10515600" cy="456873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using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using with a SpaceX API and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wrangling and search database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and create interactive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Possible to collected valuable data from public sources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is possible to identify which features are the be   to better predict success of launchings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machine Learning predictions showed the success or failure of the launch can be predicted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carried by boosters launched by NASA (CRS)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 from `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 column with WHERE clause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0C61537B-63A9-AD25-D7C1-F0AEB613E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643391"/>
              </p:ext>
            </p:extLst>
          </p:nvPr>
        </p:nvGraphicFramePr>
        <p:xfrm>
          <a:off x="1081024" y="2280242"/>
          <a:ext cx="4368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8800">
                  <a:extLst>
                    <a:ext uri="{9D8B030D-6E8A-4147-A177-3AD203B41FA5}">
                      <a16:colId xmlns:a16="http://schemas.microsoft.com/office/drawing/2014/main" val="8108727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" b="1" dirty="0">
                          <a:effectLst/>
                        </a:rPr>
                        <a:t>total payload mass[kg]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538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dirty="0">
                          <a:effectLst/>
                        </a:rPr>
                        <a:t>48213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9824086"/>
                  </a:ext>
                </a:extLst>
              </a:tr>
            </a:tbl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737B566-EC26-BE12-6473-258155147158}"/>
              </a:ext>
            </a:extLst>
          </p:cNvPr>
          <p:cNvSpPr/>
          <p:nvPr/>
        </p:nvSpPr>
        <p:spPr>
          <a:xfrm>
            <a:off x="1081024" y="3857762"/>
            <a:ext cx="7888224" cy="74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SELECT SUM(`PAYLOAD_MASS__KG_`) AS `total payload mass[kg]`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FROM SPACEXTBL WHERE `Customer` LIKE '%NASA (CRS)%'</a:t>
            </a:r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E8D5B7A5-3404-EC1D-9BA1-3D284422A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254566"/>
              </p:ext>
            </p:extLst>
          </p:nvPr>
        </p:nvGraphicFramePr>
        <p:xfrm>
          <a:off x="1129792" y="2268050"/>
          <a:ext cx="22595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9584">
                  <a:extLst>
                    <a:ext uri="{9D8B030D-6E8A-4147-A177-3AD203B41FA5}">
                      <a16:colId xmlns:a16="http://schemas.microsoft.com/office/drawing/2014/main" val="1793919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b="1" dirty="0">
                          <a:effectLst/>
                        </a:rPr>
                        <a:t>payload mass[kg]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2669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dirty="0">
                          <a:effectLst/>
                        </a:rPr>
                        <a:t>2928.4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662839"/>
                  </a:ext>
                </a:extLst>
              </a:tr>
            </a:tbl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5F02B1B-B6F1-2401-F69E-F75C3B153FDC}"/>
              </a:ext>
            </a:extLst>
          </p:cNvPr>
          <p:cNvSpPr/>
          <p:nvPr/>
        </p:nvSpPr>
        <p:spPr>
          <a:xfrm>
            <a:off x="1081024" y="3857762"/>
            <a:ext cx="7888224" cy="74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SELECT AVG(`PAYLOAD_MASS__KG_`) AS `payload mass[kg]` FROM SPACEXTBL WHERE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Booster_Version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 = 'F9 v1.1' </a:t>
            </a:r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`Date` Sort in ascending order and filter by LIMIT clause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8B92D90D-DA21-4895-DD34-CEDC172CC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757614"/>
              </p:ext>
            </p:extLst>
          </p:nvPr>
        </p:nvGraphicFramePr>
        <p:xfrm>
          <a:off x="1105408" y="2207090"/>
          <a:ext cx="28691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9184">
                  <a:extLst>
                    <a:ext uri="{9D8B030D-6E8A-4147-A177-3AD203B41FA5}">
                      <a16:colId xmlns:a16="http://schemas.microsoft.com/office/drawing/2014/main" val="2375673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first </a:t>
                      </a:r>
                      <a:r>
                        <a:rPr lang="en" b="1" dirty="0" err="1">
                          <a:effectLst/>
                        </a:rPr>
                        <a:t>succesful</a:t>
                      </a:r>
                      <a:r>
                        <a:rPr lang="en" b="1" dirty="0">
                          <a:effectLst/>
                        </a:rPr>
                        <a:t>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2290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dirty="0">
                          <a:effectLst/>
                        </a:rPr>
                        <a:t>2015-12-22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6098266"/>
                  </a:ext>
                </a:extLst>
              </a:tr>
            </a:tbl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CC49F66-C38F-277C-02B2-402F7A29D663}"/>
              </a:ext>
            </a:extLst>
          </p:cNvPr>
          <p:cNvSpPr/>
          <p:nvPr/>
        </p:nvSpPr>
        <p:spPr>
          <a:xfrm>
            <a:off x="1081024" y="3857762"/>
            <a:ext cx="7888224" cy="741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SELECT `Date` AS `first 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succesful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 date` FROM SPACEXTBL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WHERE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Landing_Outcome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 = 'Success (ground pad)' ORDER BY `Date` ASC LIMIT 1</a:t>
            </a:r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A5A1A3BF-315A-F52F-74C9-5CBD4E4B7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106309"/>
              </p:ext>
            </p:extLst>
          </p:nvPr>
        </p:nvGraphicFramePr>
        <p:xfrm>
          <a:off x="1081024" y="2629536"/>
          <a:ext cx="21010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1088">
                  <a:extLst>
                    <a:ext uri="{9D8B030D-6E8A-4147-A177-3AD203B41FA5}">
                      <a16:colId xmlns:a16="http://schemas.microsoft.com/office/drawing/2014/main" val="3042104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Booster Version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6086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dirty="0">
                          <a:effectLst/>
                        </a:rPr>
                        <a:t>F9 FT B1022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017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>
                          <a:effectLst/>
                        </a:rPr>
                        <a:t>F9 FT B1026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68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dirty="0">
                          <a:effectLst/>
                        </a:rPr>
                        <a:t>F9 FT B1021.2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2932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" dirty="0">
                          <a:effectLst/>
                        </a:rPr>
                        <a:t>F9 FT B1031.2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830400"/>
                  </a:ext>
                </a:extLst>
              </a:tr>
            </a:tbl>
          </a:graphicData>
        </a:graphic>
      </p:graphicFrame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D08074C-1DD8-797C-79B7-3AE1D531F6A3}"/>
              </a:ext>
            </a:extLst>
          </p:cNvPr>
          <p:cNvSpPr/>
          <p:nvPr/>
        </p:nvSpPr>
        <p:spPr>
          <a:xfrm>
            <a:off x="1081024" y="5033645"/>
            <a:ext cx="7888224" cy="9919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SELECT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Booster_Version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 AS `Booster Version` FROM SPACEXTBL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WHERE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Landing_Outcome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 = 'Success (drone ship)’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AND (`PAYLOAD_MASS__KG_` &gt;= 4000 AND `PAYLOAD_MASS__KG_` &lt;= 6000)</a:t>
            </a:r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GROUP BY with `Outcome` and use CASE statement to separate cases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8E2FFC38-14E1-18BD-789E-6C70E3D2D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158169"/>
              </p:ext>
            </p:extLst>
          </p:nvPr>
        </p:nvGraphicFramePr>
        <p:xfrm>
          <a:off x="1093216" y="2302573"/>
          <a:ext cx="423468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344">
                  <a:extLst>
                    <a:ext uri="{9D8B030D-6E8A-4147-A177-3AD203B41FA5}">
                      <a16:colId xmlns:a16="http://schemas.microsoft.com/office/drawing/2014/main" val="696576135"/>
                    </a:ext>
                  </a:extLst>
                </a:gridCol>
                <a:gridCol w="2117344">
                  <a:extLst>
                    <a:ext uri="{9D8B030D-6E8A-4147-A177-3AD203B41FA5}">
                      <a16:colId xmlns:a16="http://schemas.microsoft.com/office/drawing/2014/main" val="460911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counts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394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" dirty="0">
                          <a:effectLst/>
                        </a:rPr>
                        <a:t>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7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" dirty="0">
                          <a:effectLst/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dirty="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755391"/>
                  </a:ext>
                </a:extLst>
              </a:tr>
            </a:tbl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BDD9BD5-901B-3619-8C44-E1A1EC073262}"/>
              </a:ext>
            </a:extLst>
          </p:cNvPr>
          <p:cNvSpPr/>
          <p:nvPr/>
        </p:nvSpPr>
        <p:spPr>
          <a:xfrm>
            <a:off x="1093216" y="3767328"/>
            <a:ext cx="7888224" cy="225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SELECT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CASE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    WHEN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Mission_Outcome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 LIKE '%Success%' THEN 'Success'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    ELSE 'Failure'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END AS `Outcome`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,COUNT(`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Mission_Outcome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`) AS `counts`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FROM SPACEXTBL GROUP BY `Outcome`</a:t>
            </a:r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325989" cy="4199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Specify the list obtained by the subquery as the IN condition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E3D9A89F-6050-86C3-A435-084100C921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434891"/>
              </p:ext>
            </p:extLst>
          </p:nvPr>
        </p:nvGraphicFramePr>
        <p:xfrm>
          <a:off x="6705601" y="1825625"/>
          <a:ext cx="3966464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2071">
                  <a:extLst>
                    <a:ext uri="{9D8B030D-6E8A-4147-A177-3AD203B41FA5}">
                      <a16:colId xmlns:a16="http://schemas.microsoft.com/office/drawing/2014/main" val="3594828247"/>
                    </a:ext>
                  </a:extLst>
                </a:gridCol>
                <a:gridCol w="1814393">
                  <a:extLst>
                    <a:ext uri="{9D8B030D-6E8A-4147-A177-3AD203B41FA5}">
                      <a16:colId xmlns:a16="http://schemas.microsoft.com/office/drawing/2014/main" val="2678889216"/>
                    </a:ext>
                  </a:extLst>
                </a:gridCol>
              </a:tblGrid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dirty="0" err="1">
                          <a:effectLst/>
                        </a:rPr>
                        <a:t>Booster_Version</a:t>
                      </a:r>
                      <a:endParaRPr lang="en" sz="14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b="1" dirty="0">
                          <a:effectLst/>
                        </a:rPr>
                        <a:t>MAX_PAYLOAD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26583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dirty="0">
                          <a:effectLst/>
                        </a:rPr>
                        <a:t>F9 B5 B1048.4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680386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>
                          <a:effectLst/>
                        </a:rPr>
                        <a:t>F9 B5 B1048.5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247608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>
                          <a:effectLst/>
                        </a:rPr>
                        <a:t>F9 B5 B1049.4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928202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>
                          <a:effectLst/>
                        </a:rPr>
                        <a:t>F9 B5 B1049.5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7627622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>
                          <a:effectLst/>
                        </a:rPr>
                        <a:t>F9 B5 B1049.7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245063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>
                          <a:effectLst/>
                        </a:rPr>
                        <a:t>F9 B5 B1051.3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6938672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>
                          <a:effectLst/>
                        </a:rPr>
                        <a:t>F9 B5 B1051.4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5507559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>
                          <a:effectLst/>
                        </a:rPr>
                        <a:t>F9 B5 B1051.6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497602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>
                          <a:effectLst/>
                        </a:rPr>
                        <a:t>F9 B5 B1056.4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662057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>
                          <a:effectLst/>
                        </a:rPr>
                        <a:t>F9 B5 B1058.3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374141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>
                          <a:effectLst/>
                        </a:rPr>
                        <a:t>F9 B5 B1060.2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086264"/>
                  </a:ext>
                </a:extLst>
              </a:tr>
              <a:tr h="287827">
                <a:tc>
                  <a:txBody>
                    <a:bodyPr/>
                    <a:lstStyle/>
                    <a:p>
                      <a:pPr algn="ctr" fontAlgn="ctr"/>
                      <a:r>
                        <a:rPr lang="en" sz="1400" dirty="0">
                          <a:effectLst/>
                        </a:rPr>
                        <a:t>F9 B5 B1060.3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400" dirty="0">
                          <a:effectLst/>
                        </a:rPr>
                        <a:t>15600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2524189"/>
                  </a:ext>
                </a:extLst>
              </a:tr>
            </a:tbl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6F8B267-3C6A-DA37-09F2-79B06B01A9E0}"/>
              </a:ext>
            </a:extLst>
          </p:cNvPr>
          <p:cNvSpPr/>
          <p:nvPr/>
        </p:nvSpPr>
        <p:spPr>
          <a:xfrm>
            <a:off x="1068832" y="3529780"/>
            <a:ext cx="5551424" cy="2258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SELECT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Booster_Version`,`PAYLOAD_MASS__KG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_` AS `MAX_PAYLOAD` FROM SPACEXTBL AS TBL1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WHERE `MAX_PAYLOAD` IN (SELECT MAX(`PAYLOAD_MASS__KG_`) AS `MAX_PAYLOAD` FROM SPACEXTBL AS TBL2)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GROUP BY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Booster_Version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ORDER BY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Booster_Version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</a:t>
            </a:r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SPACEXTBL and edit `Date` column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6C5F366E-6FD2-2731-B456-94B3B28EF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941880"/>
              </p:ext>
            </p:extLst>
          </p:nvPr>
        </p:nvGraphicFramePr>
        <p:xfrm>
          <a:off x="1081024" y="2560658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057949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989383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61312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41218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>
                          <a:effectLst/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>
                          <a:effectLst/>
                        </a:rPr>
                        <a:t>Booster_Version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b="1" dirty="0" err="1">
                          <a:effectLst/>
                        </a:rPr>
                        <a:t>Launch_Site</a:t>
                      </a:r>
                      <a:endParaRPr lang="en" b="1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>
                          <a:effectLst/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dirty="0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>
                          <a:effectLst/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635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>
                          <a:effectLst/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>
                          <a:effectLst/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dirty="0">
                          <a:effectLst/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273491"/>
                  </a:ext>
                </a:extLst>
              </a:tr>
            </a:tbl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19ECE4A-BDEF-FA47-F39A-5C4DF5546400}"/>
              </a:ext>
            </a:extLst>
          </p:cNvPr>
          <p:cNvSpPr/>
          <p:nvPr/>
        </p:nvSpPr>
        <p:spPr>
          <a:xfrm>
            <a:off x="1081024" y="4108705"/>
            <a:ext cx="7888224" cy="1916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SELECT</a:t>
            </a:r>
          </a:p>
          <a:p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substr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(Date, 6,2) AS `month`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,`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Landing_Outcome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,`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Booster_Version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,`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Launch_Site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FROM SPACEXTBL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WHERE 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substr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(Date,0,5)='2015' AND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Landing_Outcome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 = 'Failure (drone ship)'</a:t>
            </a:r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21995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between the date 2010-06-04 and 2017-03-20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SPACEXTBL and sort  `count` as DESC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72143CFD-7AB6-ABD1-583D-80AFA8719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507694"/>
              </p:ext>
            </p:extLst>
          </p:nvPr>
        </p:nvGraphicFramePr>
        <p:xfrm>
          <a:off x="6989963" y="1950087"/>
          <a:ext cx="42956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112">
                  <a:extLst>
                    <a:ext uri="{9D8B030D-6E8A-4147-A177-3AD203B41FA5}">
                      <a16:colId xmlns:a16="http://schemas.microsoft.com/office/drawing/2014/main" val="1457362227"/>
                    </a:ext>
                  </a:extLst>
                </a:gridCol>
                <a:gridCol w="3145536">
                  <a:extLst>
                    <a:ext uri="{9D8B030D-6E8A-4147-A177-3AD203B41FA5}">
                      <a16:colId xmlns:a16="http://schemas.microsoft.com/office/drawing/2014/main" val="3103253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" b="1" dirty="0">
                          <a:effectLst/>
                        </a:rPr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b="1">
                          <a:effectLst/>
                        </a:rPr>
                        <a:t>Landing_Outcome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752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>
                          <a:effectLst/>
                        </a:rPr>
                        <a:t>No attempt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124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>
                          <a:effectLst/>
                        </a:rPr>
                        <a:t>Success (drone 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044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>
                          <a:effectLst/>
                        </a:rPr>
                        <a:t>Failure (drone 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359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>
                          <a:effectLst/>
                        </a:rPr>
                        <a:t>Success (ground pad)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602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>
                          <a:effectLst/>
                        </a:rPr>
                        <a:t>Controlled (ocean)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163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>
                          <a:effectLst/>
                        </a:rPr>
                        <a:t>Uncontrolled (ocean)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95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>
                          <a:effectLst/>
                        </a:rPr>
                        <a:t>Failure (parachute)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141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" dirty="0">
                          <a:effectLst/>
                        </a:rPr>
                        <a:t>Precluded (drone ship)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7270919"/>
                  </a:ext>
                </a:extLst>
              </a:tr>
            </a:tbl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7534DAE-7EB9-3F19-0057-3CBF5B70FF8D}"/>
              </a:ext>
            </a:extLst>
          </p:cNvPr>
          <p:cNvSpPr/>
          <p:nvPr/>
        </p:nvSpPr>
        <p:spPr>
          <a:xfrm>
            <a:off x="1007872" y="3145536"/>
            <a:ext cx="5758688" cy="2255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SELECT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COUNT(*) AS `count`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,`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Landing_Outcome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FROM SPACEXTBL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WHERE `Date` &gt;= '2010-06-04' AND '2017-03-20' &gt;= `Date`  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GROUP BY `</a:t>
            </a:r>
            <a:r>
              <a:rPr kumimoji="1" lang="en" altLang="ja-JP" dirty="0" err="1">
                <a:solidFill>
                  <a:schemeClr val="accent1">
                    <a:lumMod val="50000"/>
                  </a:schemeClr>
                </a:solidFill>
              </a:rPr>
              <a:t>Landing_Outcome</a:t>
            </a:r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`</a:t>
            </a:r>
          </a:p>
          <a:p>
            <a:r>
              <a:rPr kumimoji="1" lang="en" altLang="ja-JP" dirty="0">
                <a:solidFill>
                  <a:schemeClr val="accent1">
                    <a:lumMod val="50000"/>
                  </a:schemeClr>
                </a:solidFill>
              </a:rPr>
              <a:t>ORDER BY `count` DESC</a:t>
            </a:r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7934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Folium map on Launch site location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Four launch sites are marked on the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launch site is located in the most favorable location in the United States for orbital launch.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Drawing launch sites on folium map</a:t>
            </a:r>
          </a:p>
        </p:txBody>
      </p:sp>
      <p:pic>
        <p:nvPicPr>
          <p:cNvPr id="6" name="図 5" descr="マッ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6D1D2CC-9232-DC2D-861F-AD372BA59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351" y="1825625"/>
            <a:ext cx="5636260" cy="29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25844"/>
            <a:ext cx="10530114" cy="4599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space industry, where governments have traditionally played a key role, there is now more room for private companies to enter the field</a:t>
            </a:r>
          </a:p>
          <a:p>
            <a:pPr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Analyze the results of SpaceX, the company that has already taken the lead, to determine whether or not they will be able to enter the field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9"/>
            <a:ext cx="10515600" cy="71113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or failure of each launch outcome on draw folium map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on Sites</a:t>
            </a:r>
          </a:p>
        </p:txBody>
      </p:sp>
      <p:pic>
        <p:nvPicPr>
          <p:cNvPr id="4" name="図 3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2670046-E86F-AA16-AF99-F1EFB428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90" y="2046257"/>
            <a:ext cx="3903652" cy="3719609"/>
          </a:xfrm>
          <a:prstGeom prst="rect">
            <a:avLst/>
          </a:prstGeom>
        </p:spPr>
      </p:pic>
      <p:pic>
        <p:nvPicPr>
          <p:cNvPr id="7" name="図 6" descr="マップ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38C3C19-D82A-992A-607E-91F797145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346" y="2046257"/>
            <a:ext cx="6567626" cy="371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7425"/>
            <a:ext cx="10515600" cy="85344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launch sites and important infrastructure such as roads and railways, as well as the surrounding environment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and environment of launch sites</a:t>
            </a:r>
          </a:p>
        </p:txBody>
      </p:sp>
      <p:pic>
        <p:nvPicPr>
          <p:cNvPr id="4" name="図 3" descr="マップ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6B680D2-860A-5C0B-9A31-A86F7CA71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543" y="2340865"/>
            <a:ext cx="3934714" cy="1797803"/>
          </a:xfrm>
          <a:prstGeom prst="rect">
            <a:avLst/>
          </a:prstGeom>
        </p:spPr>
      </p:pic>
      <p:pic>
        <p:nvPicPr>
          <p:cNvPr id="7" name="図 6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A66EE84-B866-C1CC-0154-AD8FD47F7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320" y="2338994"/>
            <a:ext cx="5927226" cy="18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1999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launch success rate for each launch site using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 application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for all launch site</a:t>
            </a:r>
          </a:p>
        </p:txBody>
      </p:sp>
      <p:pic>
        <p:nvPicPr>
          <p:cNvPr id="4" name="図 3" descr="グラフ, 円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EA7458E-F75A-46FF-066F-BCEE363ED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132" y="1464686"/>
            <a:ext cx="4319479" cy="456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511783"/>
            <a:ext cx="5361973" cy="279199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The launch site with the highest success rate was Launch Complex 39 (LC-39) at the John F. Kennedy Space Center in Merritt Island, Florida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most successful launch site</a:t>
            </a:r>
          </a:p>
        </p:txBody>
      </p:sp>
      <p:pic>
        <p:nvPicPr>
          <p:cNvPr id="4" name="図 3" descr="グラフ, 円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BC80B17-0061-5548-709E-EE71A45C4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983" y="1358467"/>
            <a:ext cx="4555627" cy="46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50849"/>
            <a:ext cx="10414662" cy="18560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of launch decreases when the payload exceeds 5000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 payload exceeds 6000kg, the launch will fail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FT version has the highest success rate among boosters with more than 10 launches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and launch results</a:t>
            </a:r>
          </a:p>
        </p:txBody>
      </p:sp>
      <p:pic>
        <p:nvPicPr>
          <p:cNvPr id="4" name="図 3" descr="アプリケーション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629AC02-26EF-2B3F-0FC0-ABF1AA35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56079"/>
            <a:ext cx="7772400" cy="256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09" y="1550129"/>
            <a:ext cx="4400089" cy="44754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most accurate model in the training dataset was Decision Tree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On the other hand, there was no difference in accuracy when looking at the test scores.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5" name="図 14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158E983-DBCC-C7C9-3FE7-0EEF53E07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921" y="1559029"/>
            <a:ext cx="2921000" cy="2190750"/>
          </a:xfrm>
          <a:prstGeom prst="rect">
            <a:avLst/>
          </a:prstGeom>
        </p:spPr>
      </p:pic>
      <p:pic>
        <p:nvPicPr>
          <p:cNvPr id="17" name="図 16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73680A2-9C32-902A-24B7-16DEC3B38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2743" y="1541229"/>
            <a:ext cx="2932867" cy="2199650"/>
          </a:xfrm>
          <a:prstGeom prst="rect">
            <a:avLst/>
          </a:prstGeom>
        </p:spPr>
      </p:pic>
      <p:pic>
        <p:nvPicPr>
          <p:cNvPr id="19" name="図 18" descr="グラフィカル ユーザー インターフェイス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2AB4A10-73F9-A4A5-6866-37D230350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921" y="3862668"/>
            <a:ext cx="2921000" cy="2190750"/>
          </a:xfrm>
          <a:prstGeom prst="rect">
            <a:avLst/>
          </a:prstGeom>
        </p:spPr>
      </p:pic>
      <p:pic>
        <p:nvPicPr>
          <p:cNvPr id="21" name="図 20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78AAF9D-ED67-2397-153A-A37A789469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2742" y="3862668"/>
            <a:ext cx="29210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09" y="1463040"/>
            <a:ext cx="6411079" cy="44059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Decision Tree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altLang="ja-JP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classification accuracy details are shown in the table below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図 2" descr="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A8DD9E7-BA19-8A5C-DED5-8151B10E3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504" y="1348624"/>
            <a:ext cx="3903106" cy="2927329"/>
          </a:xfrm>
          <a:prstGeom prst="rect">
            <a:avLst/>
          </a:prstGeom>
        </p:spPr>
      </p:pic>
      <p:pic>
        <p:nvPicPr>
          <p:cNvPr id="6" name="図 5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2B07041-2600-BEB5-7F74-FCE4B16C1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17" y="4364091"/>
            <a:ext cx="3127231" cy="1507550"/>
          </a:xfrm>
          <a:prstGeom prst="rect">
            <a:avLst/>
          </a:prstGeom>
        </p:spPr>
      </p:pic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FD9EBF2E-9FEF-220F-1999-728BA30AD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600855"/>
              </p:ext>
            </p:extLst>
          </p:nvPr>
        </p:nvGraphicFramePr>
        <p:xfrm>
          <a:off x="734028" y="4364091"/>
          <a:ext cx="6654920" cy="1682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0984">
                  <a:extLst>
                    <a:ext uri="{9D8B030D-6E8A-4147-A177-3AD203B41FA5}">
                      <a16:colId xmlns:a16="http://schemas.microsoft.com/office/drawing/2014/main" val="3459537971"/>
                    </a:ext>
                  </a:extLst>
                </a:gridCol>
                <a:gridCol w="1330984">
                  <a:extLst>
                    <a:ext uri="{9D8B030D-6E8A-4147-A177-3AD203B41FA5}">
                      <a16:colId xmlns:a16="http://schemas.microsoft.com/office/drawing/2014/main" val="261845687"/>
                    </a:ext>
                  </a:extLst>
                </a:gridCol>
                <a:gridCol w="1330984">
                  <a:extLst>
                    <a:ext uri="{9D8B030D-6E8A-4147-A177-3AD203B41FA5}">
                      <a16:colId xmlns:a16="http://schemas.microsoft.com/office/drawing/2014/main" val="2729008432"/>
                    </a:ext>
                  </a:extLst>
                </a:gridCol>
                <a:gridCol w="1330984">
                  <a:extLst>
                    <a:ext uri="{9D8B030D-6E8A-4147-A177-3AD203B41FA5}">
                      <a16:colId xmlns:a16="http://schemas.microsoft.com/office/drawing/2014/main" val="849830536"/>
                    </a:ext>
                  </a:extLst>
                </a:gridCol>
                <a:gridCol w="1330984">
                  <a:extLst>
                    <a:ext uri="{9D8B030D-6E8A-4147-A177-3AD203B41FA5}">
                      <a16:colId xmlns:a16="http://schemas.microsoft.com/office/drawing/2014/main" val="2168461675"/>
                    </a:ext>
                  </a:extLst>
                </a:gridCol>
              </a:tblGrid>
              <a:tr h="239009">
                <a:tc>
                  <a:txBody>
                    <a:bodyPr/>
                    <a:lstStyle/>
                    <a:p>
                      <a:pPr algn="ctr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precision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recall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f1-score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support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9976077"/>
                  </a:ext>
                </a:extLst>
              </a:tr>
              <a:tr h="2874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1.00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0.50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0.67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62597722"/>
                  </a:ext>
                </a:extLst>
              </a:tr>
              <a:tr h="28747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0.80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1.00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0.89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12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76789764"/>
                  </a:ext>
                </a:extLst>
              </a:tr>
              <a:tr h="287478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accuracy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badi" panose="020B0604020104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0.83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18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4373235"/>
                  </a:ext>
                </a:extLst>
              </a:tr>
              <a:tr h="287478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macro avg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0.90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0.75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0.78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18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9393268"/>
                  </a:ext>
                </a:extLst>
              </a:tr>
              <a:tr h="293575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weighted avg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0.87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0.83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0.81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badi" panose="020B0604020104020204" pitchFamily="34" charset="0"/>
                          <a:ea typeface="游ゴシック" panose="020B0400000000000000" pitchFamily="34" charset="-128"/>
                        </a:rPr>
                        <a:t>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1549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altLang="ja-JP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orbit types are</a:t>
            </a:r>
            <a:r>
              <a:rPr lang="en-US" altLang="ja-JP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CA" altLang="ja-JP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and HEO and GEO and ES-L1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with the highest success rate was KSC LC-39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Comparing the payload and launch results axes, the success rate of launch decreases when the payload exceeds 5000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overall success rate of launches is improving year by year.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47800"/>
            <a:ext cx="10104817" cy="497941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Get data from the following sources: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Get </a:t>
            </a:r>
            <a:r>
              <a:rPr lang="en" altLang="ja-JP" sz="1800" dirty="0">
                <a:solidFill>
                  <a:schemeClr val="bg1">
                    <a:lumMod val="50000"/>
                  </a:schemeClr>
                </a:solidFill>
                <a:effectLst/>
                <a:latin typeface="Abadi" panose="020B0604020104020204" pitchFamily="34" charset="0"/>
              </a:rPr>
              <a:t>SpaceX launch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 panose="020B0604020104020204" pitchFamily="34" charset="0"/>
              </a:rPr>
              <a:t> data from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Get web scraping data from 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wikipedia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Data obtained from API or the web is formatted using the following processes: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Data validation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Feature selection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Missing value handling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badi"/>
              </a:rPr>
              <a:t>Replace categorical data with numeric values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267EF7-455F-BBCA-3036-14BEAD581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EE3C5-CE71-2986-3019-140D185A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E75FFF-64F5-A7E5-A798-38954DBDFD79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Aggregate data by axes such as “Launch Site" and "Landing Outcome" to understand the overall trend of the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Marking launch sites on maps using Folium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Visualizing quantitative information using 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E92C741-15EA-C3C3-95A3-94A4931A52B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70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5373B-8463-7475-C819-CA6FFA246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70F4-3797-FA74-ACE0-255054840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0AA107-582E-0036-A495-2A2B749714EA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Cast the target variable to a numeric type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Normalize features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Construct a predictive model using the following techniques: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" altLang="ja-JP" sz="6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Logistic Regulation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" altLang="ja-JP" sz="6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Decision Tree</a:t>
            </a:r>
            <a:endParaRPr lang="en-US" sz="72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SVM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KNN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A632CD-3973-1D5C-72DB-7833EF83BE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028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4800" dirty="0"/>
              <a:t>Data source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" altLang="ja-JP" sz="2800" dirty="0">
                <a:effectLst/>
                <a:latin typeface="Abadi" panose="020B0604020104020204" pitchFamily="34" charset="0"/>
              </a:rPr>
              <a:t>SpaceX </a:t>
            </a:r>
            <a:r>
              <a:rPr lang="en-US" altLang="ja-JP" sz="2800" dirty="0">
                <a:latin typeface="Abadi" panose="020B0604020104020204" pitchFamily="34" charset="0"/>
              </a:rPr>
              <a:t>API(JSON)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altLang="ja-JP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</a:t>
            </a:r>
            <a:r>
              <a:rPr lang="en-US" altLang="ja-JP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api.spacexdata.com</a:t>
            </a:r>
            <a:r>
              <a:rPr lang="en-US" altLang="ja-JP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/v4/launches/past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altLang="ja-JP" sz="2800" dirty="0">
                <a:latin typeface="Abadi"/>
              </a:rPr>
              <a:t>Wikipedia(Scraping WEB)</a:t>
            </a:r>
          </a:p>
          <a:p>
            <a:pPr lvl="2">
              <a:lnSpc>
                <a:spcPct val="120000"/>
              </a:lnSpc>
              <a:spcBef>
                <a:spcPts val="1400"/>
              </a:spcBef>
            </a:pPr>
            <a:r>
              <a:rPr lang="en-US" altLang="ja-JP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https://</a:t>
            </a:r>
            <a:r>
              <a:rPr lang="en-US" altLang="ja-JP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en.wikipedia.org</a:t>
            </a:r>
            <a:r>
              <a:rPr lang="en-US" altLang="ja-JP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/w/</a:t>
            </a:r>
            <a:r>
              <a:rPr lang="en-US" altLang="ja-JP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index.php?title</a:t>
            </a:r>
            <a:r>
              <a:rPr lang="en-US" altLang="ja-JP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=List_of_Falcon_9_and_Falcon_Heavy_launches</a:t>
            </a:r>
            <a:endParaRPr lang="en-US" sz="4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2347</TotalTime>
  <Words>2816</Words>
  <Application>Microsoft Macintosh PowerPoint</Application>
  <PresentationFormat>ワイド画面</PresentationFormat>
  <Paragraphs>575</Paragraphs>
  <Slides>51</Slides>
  <Notes>18</Notes>
  <HiddenSlides>1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8" baseType="lpstr">
      <vt:lpstr>system-ui</vt:lpstr>
      <vt:lpstr>Abadi</vt:lpstr>
      <vt:lpstr>Arial</vt:lpstr>
      <vt:lpstr>Calibri</vt:lpstr>
      <vt:lpstr>Helvetica Neue</vt:lpstr>
      <vt:lpstr>IBM Plex Mono SemiBold</vt:lpstr>
      <vt:lpstr>Custom Design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haruo otake</cp:lastModifiedBy>
  <cp:revision>320</cp:revision>
  <dcterms:created xsi:type="dcterms:W3CDTF">2021-04-29T18:58:34Z</dcterms:created>
  <dcterms:modified xsi:type="dcterms:W3CDTF">2025-04-12T07:03:48Z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